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262" r:id="rId3"/>
    <p:sldId id="263" r:id="rId4"/>
    <p:sldId id="267" r:id="rId5"/>
    <p:sldId id="264" r:id="rId6"/>
    <p:sldId id="265" r:id="rId7"/>
    <p:sldId id="266" r:id="rId8"/>
    <p:sldId id="257" r:id="rId9"/>
    <p:sldId id="258" r:id="rId10"/>
    <p:sldId id="259" r:id="rId11"/>
    <p:sldId id="261" r:id="rId12"/>
    <p:sldId id="260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05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4887EA-F1DB-452C-9C34-EA55BC09A4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0F543-F929-42C2-A463-56346F63CCC7}" type="slidenum">
              <a:rPr lang="ru-RU"/>
              <a:pPr/>
              <a:t>9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6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4C8160-2BF5-41DC-8F4E-DDBDCFD557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7425F-C543-43B6-9E28-C9057E67C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CB80A-DB53-4A71-B234-48020931E1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B46450-8D04-4B7C-B4BB-6A3EF38DD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C2AED-1797-4656-8ED2-92C898538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B9EF-6AE1-4922-8D83-14D388A9DB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9C1DE-77F9-4E18-9C60-64F7E7D24C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CDA6C-E3D2-4337-878A-AA80E4EB1E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91ABE-F030-40E0-9065-25D749FB3B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230FB-62E5-4120-BE96-07D0514072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9025A-16BD-4856-966A-CD989215BE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591DE-952C-4ECD-B9AB-498EE459CD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F9EE86F-D066-4049-B67B-3539D1BC0DD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url?sa=t&amp;rct=j&amp;q=%D0%B3%D0%B5%D0%B9%D0%B3%D0%B5%D1%80%20%D0%B1%D0%B8%D0%BE%D0%B3%D1%80%D0%B0%D1%84%D0%B8%D1%8F&amp;source=web&amp;cd=1&amp;ved=0CC4QFjAA&amp;url=http://www.physchem.chimfak.rsu.ru/Source/History/Persones/Geiger.html&amp;ei=YYAvUeWfCeHV4gS6hIGADw&amp;usg=AFQjCNHqZzblGtfuEQgqz-zqMYuiFW4XzA&amp;bvm=bv.43148975,d.bGE&amp;cad=rj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08_%D0%B3%D0%BE%D0%B4" TargetMode="External"/><Relationship Id="rId3" Type="http://schemas.openxmlformats.org/officeDocument/2006/relationships/hyperlink" Target="http://ru.wikipedia.org/wiki/1875" TargetMode="External"/><Relationship Id="rId7" Type="http://schemas.openxmlformats.org/officeDocument/2006/relationships/hyperlink" Target="http://ru.wikipedia.org/wiki/%D0%A8%D1%80%D0%BE%D0%B1%D0%B5%D0%BD%D1%85%D0%B0%D1%83%D0%B7%D0%B5%D0%BD" TargetMode="External"/><Relationship Id="rId2" Type="http://schemas.openxmlformats.org/officeDocument/2006/relationships/hyperlink" Target="http://ru.wikipedia.org/wiki/%D0%9C%D1%8E%D0%BD%D1%85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%D0%BD%D0%B3%D0%BE%D0%BB%D1%8C%D1%88%D1%82%D0%B0%D0%B4%D1%82" TargetMode="External"/><Relationship Id="rId5" Type="http://schemas.openxmlformats.org/officeDocument/2006/relationships/hyperlink" Target="http://ru.wikipedia.org/wiki/1906_%D0%B3%D0%BE%D0%B4" TargetMode="External"/><Relationship Id="rId4" Type="http://schemas.openxmlformats.org/officeDocument/2006/relationships/hyperlink" Target="http://ru.wikipedia.org/wiki/1962" TargetMode="External"/><Relationship Id="rId9" Type="http://schemas.openxmlformats.org/officeDocument/2006/relationships/hyperlink" Target="http://ru.wikipedia.org/wiki/%D0%9A%D1%80%D1%83%D0%BC%D0%B1%D0%B0%D1%85_(%D0%A8%D0%B2%D0%B0%D0%B1%D0%B8%D1%8F)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7_%D0%B3%D0%BE%D0%B4" TargetMode="External"/><Relationship Id="rId2" Type="http://schemas.openxmlformats.org/officeDocument/2006/relationships/hyperlink" Target="http://ru.wikipedia.org/wiki/1914_%D0%B3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1919_%D0%B3%D0%BE%D0%B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29_%D0%B3%D0%BE%D0%B4" TargetMode="External"/><Relationship Id="rId2" Type="http://schemas.openxmlformats.org/officeDocument/2006/relationships/hyperlink" Target="http://ru.wikipedia.org/wiki/1919_%D0%B3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1933_%D0%B3%D0%BE%D0%B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124894-004-D306243A"/>
          <p:cNvPicPr>
            <a:picLocks noChangeAspect="1" noChangeArrowheads="1"/>
          </p:cNvPicPr>
          <p:nvPr/>
        </p:nvPicPr>
        <p:blipFill>
          <a:blip r:embed="rId2" cstate="print">
            <a:lum bright="-18000"/>
          </a:blip>
          <a:srcRect/>
          <a:stretch>
            <a:fillRect/>
          </a:stretch>
        </p:blipFill>
        <p:spPr bwMode="auto">
          <a:xfrm>
            <a:off x="4932363" y="3644900"/>
            <a:ext cx="3960812" cy="3052763"/>
          </a:xfrm>
          <a:prstGeom prst="rect">
            <a:avLst/>
          </a:prstGeom>
          <a:noFill/>
        </p:spPr>
      </p:pic>
      <p:pic>
        <p:nvPicPr>
          <p:cNvPr id="2052" name="Picture 4" descr="geiger"/>
          <p:cNvPicPr>
            <a:picLocks noChangeAspect="1" noChangeArrowheads="1"/>
          </p:cNvPicPr>
          <p:nvPr/>
        </p:nvPicPr>
        <p:blipFill>
          <a:blip r:embed="rId3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1187450" y="3644900"/>
            <a:ext cx="2376488" cy="301942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1555750"/>
          </a:xfrm>
        </p:spPr>
        <p:txBody>
          <a:bodyPr/>
          <a:lstStyle/>
          <a:p>
            <a:r>
              <a:rPr lang="ru-RU" sz="4400"/>
              <a:t>Экспериментальные методы исследования частиц.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1928802"/>
            <a:ext cx="6400800" cy="857256"/>
          </a:xfrm>
        </p:spPr>
        <p:txBody>
          <a:bodyPr/>
          <a:lstStyle/>
          <a:p>
            <a:r>
              <a:rPr lang="ru-RU" sz="5400" b="1" i="1" dirty="0"/>
              <a:t>Счетчик Гейгера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85786" y="0"/>
            <a:ext cx="7715304" cy="6429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00166" y="2786058"/>
            <a:ext cx="76438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495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36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5976938"/>
          </a:xfrm>
        </p:spPr>
        <p:txBody>
          <a:bodyPr/>
          <a:lstStyle/>
          <a:p>
            <a:r>
              <a:rPr lang="ru-RU" sz="2400"/>
              <a:t>Если напряженность электрического поля достаточно велика, то электроны на длине свободного пробега приобретают достаточно большую энергию и тоже ионизируют атомы газа, образуя новые поколения ионов и электронов, которые могут принять участие в ионизации.</a:t>
            </a:r>
          </a:p>
          <a:p>
            <a:endParaRPr lang="ru-RU" sz="2400"/>
          </a:p>
          <a:p>
            <a:pPr>
              <a:buFont typeface="Wingdings" pitchFamily="2" charset="2"/>
              <a:buNone/>
            </a:pPr>
            <a:endParaRPr lang="ru-RU" sz="2400"/>
          </a:p>
          <a:p>
            <a:r>
              <a:rPr lang="ru-RU" sz="2400"/>
              <a:t>В трубке образуется электрон - ионная лавина, в результате чего происходит кратковременное и резкое возрастание силы тока в цепи и напряжения сопротивлении </a:t>
            </a:r>
            <a:r>
              <a:rPr lang="en-US" sz="2400" i="1"/>
              <a:t>R</a:t>
            </a:r>
            <a:r>
              <a:rPr lang="ru-RU" sz="2400"/>
              <a:t>. Этот  импульс напряжения, свидетельствующий о попадании в счетчик частицы, регистрируется специальным устройством.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Счетчик Гейгера применяется в основном для регистрации электронов, но существует модели, пригодны и для регистрации  - гамма квантов.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ПОДУМАЙТЕ!</a:t>
            </a:r>
            <a:endParaRPr lang="ru-RU" i="1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каком году был создан счетчик Гейгера?</a:t>
            </a:r>
          </a:p>
          <a:p>
            <a:r>
              <a:rPr lang="ru-RU"/>
              <a:t>Для чего применяют счетчик Гейгера?</a:t>
            </a:r>
          </a:p>
          <a:p>
            <a:r>
              <a:rPr lang="ru-RU"/>
              <a:t>Для регистрации каких частиц применяется счетчик Гейгера?</a:t>
            </a:r>
          </a:p>
          <a:p>
            <a:r>
              <a:rPr lang="ru-RU"/>
              <a:t>Благодаря чему в пространстве межде электродами возникает сильное электрическое поле?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761656"/>
            <a:ext cx="8229600" cy="3096344"/>
          </a:xfrm>
        </p:spPr>
        <p:txBody>
          <a:bodyPr/>
          <a:lstStyle/>
          <a:p>
            <a:r>
              <a:rPr lang="ru-RU" dirty="0" smtClean="0"/>
              <a:t>Сулейман Памир</a:t>
            </a:r>
          </a:p>
          <a:p>
            <a:r>
              <a:rPr lang="ru-RU" dirty="0" err="1" smtClean="0"/>
              <a:t>Шейбак</a:t>
            </a:r>
            <a:r>
              <a:rPr lang="ru-RU" dirty="0" smtClean="0"/>
              <a:t> </a:t>
            </a:r>
            <a:r>
              <a:rPr lang="ru-RU" dirty="0" smtClean="0"/>
              <a:t>Михаил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err="1" smtClean="0">
                <a:hlinkClick r:id="rId2"/>
              </a:rPr>
              <a:t>Ганс</a:t>
            </a:r>
            <a:r>
              <a:rPr lang="ru-RU" dirty="0" smtClean="0">
                <a:hlinkClick r:id="rId2"/>
              </a:rPr>
              <a:t> </a:t>
            </a:r>
            <a:r>
              <a:rPr lang="ru-RU" b="1" dirty="0" smtClean="0">
                <a:hlinkClick r:id="rId2"/>
              </a:rPr>
              <a:t>Гейгер</a:t>
            </a:r>
            <a:r>
              <a:rPr lang="ru-RU" dirty="0" smtClean="0">
                <a:hlinkClick r:id="rId2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Немецкий физик-экспериментатор </a:t>
            </a:r>
            <a:r>
              <a:rPr lang="ru-RU" dirty="0" err="1" smtClean="0"/>
              <a:t>Ганс</a:t>
            </a:r>
            <a:r>
              <a:rPr lang="ru-RU" dirty="0" smtClean="0"/>
              <a:t> Вильгельм Гейгер родился в </a:t>
            </a:r>
            <a:r>
              <a:rPr lang="ru-RU" dirty="0" err="1" smtClean="0"/>
              <a:t>Нейштадте</a:t>
            </a:r>
            <a:r>
              <a:rPr lang="ru-RU" dirty="0" smtClean="0"/>
              <a:t>. Окончил </a:t>
            </a:r>
            <a:r>
              <a:rPr lang="ru-RU" dirty="0" err="1" smtClean="0"/>
              <a:t>Эрлангенский</a:t>
            </a:r>
            <a:r>
              <a:rPr lang="ru-RU" dirty="0" smtClean="0"/>
              <a:t> университет; в 1906 г. получил там же степень доктора философии.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биографии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1906-1912 гг. работал в Манчестерском университете, в 1912-1914 и 1918-1924 гг. – в Физико-техническом институте в Берлине. В 1925-1929 гг. – профессор и директор Физического института </a:t>
            </a:r>
            <a:r>
              <a:rPr lang="ru-RU" dirty="0" err="1" smtClean="0"/>
              <a:t>Кильского</a:t>
            </a:r>
            <a:r>
              <a:rPr lang="ru-RU" dirty="0" smtClean="0"/>
              <a:t> университета, в 1929-1936 гг. – </a:t>
            </a:r>
            <a:r>
              <a:rPr lang="ru-RU" dirty="0" err="1" smtClean="0"/>
              <a:t>Тюбингенского</a:t>
            </a:r>
            <a:r>
              <a:rPr lang="ru-RU" dirty="0" smtClean="0"/>
              <a:t>. С 1936 г. – профессор Технического университета в Берлине.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Ге́нрих Мю́ллер</a:t>
            </a:r>
            <a:endParaRPr lang="ru-RU" dirty="0"/>
          </a:p>
        </p:txBody>
      </p:sp>
      <p:pic>
        <p:nvPicPr>
          <p:cNvPr id="4" name="Содержимое 3" descr="MuellerHeinrichGestap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357298"/>
            <a:ext cx="6572296" cy="5143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Ге́нрих Мю́ллер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Родился в </a:t>
            </a:r>
            <a:r>
              <a:rPr lang="ru-RU" dirty="0" smtClean="0">
                <a:hlinkClick r:id="rId2" tooltip="Мюнхен"/>
              </a:rPr>
              <a:t>Мюнхене</a:t>
            </a:r>
            <a:r>
              <a:rPr lang="ru-RU" dirty="0" smtClean="0"/>
              <a:t> в католической семье чиновника жандармерии </a:t>
            </a:r>
            <a:r>
              <a:rPr lang="ru-RU" dirty="0" err="1" smtClean="0"/>
              <a:t>Алоиза</a:t>
            </a:r>
            <a:r>
              <a:rPr lang="ru-RU" dirty="0" smtClean="0"/>
              <a:t> Мюллера (</a:t>
            </a:r>
            <a:r>
              <a:rPr lang="ru-RU" dirty="0" smtClean="0">
                <a:hlinkClick r:id="rId3" tooltip="1875"/>
              </a:rPr>
              <a:t>1875</a:t>
            </a:r>
            <a:r>
              <a:rPr lang="ru-RU" dirty="0" smtClean="0"/>
              <a:t>—</a:t>
            </a:r>
            <a:r>
              <a:rPr lang="ru-RU" dirty="0" smtClean="0">
                <a:hlinkClick r:id="rId4" tooltip="1962"/>
              </a:rPr>
              <a:t>1962</a:t>
            </a:r>
            <a:r>
              <a:rPr lang="ru-RU" dirty="0" smtClean="0"/>
              <a:t>). С </a:t>
            </a:r>
            <a:r>
              <a:rPr lang="ru-RU" dirty="0" smtClean="0">
                <a:hlinkClick r:id="rId5" tooltip="1906 год"/>
              </a:rPr>
              <a:t>1906 года</a:t>
            </a:r>
            <a:r>
              <a:rPr lang="ru-RU" dirty="0" smtClean="0"/>
              <a:t> учился в начальной школе в </a:t>
            </a:r>
            <a:r>
              <a:rPr lang="ru-RU" dirty="0" err="1" smtClean="0">
                <a:hlinkClick r:id="rId6" tooltip="Ингольштадт"/>
              </a:rPr>
              <a:t>Ингольштадте</a:t>
            </a:r>
            <a:r>
              <a:rPr lang="ru-RU" dirty="0" smtClean="0"/>
              <a:t>, после окончания которой родители отправили его в рабочую школу </a:t>
            </a:r>
            <a:r>
              <a:rPr lang="ru-RU" dirty="0" err="1" smtClean="0"/>
              <a:t>в</a:t>
            </a:r>
            <a:r>
              <a:rPr lang="ru-RU" dirty="0" err="1" smtClean="0">
                <a:hlinkClick r:id="rId7" tooltip="Шробенхаузен"/>
              </a:rPr>
              <a:t>Шробенхаузене</a:t>
            </a:r>
            <a:r>
              <a:rPr lang="ru-RU" dirty="0" smtClean="0"/>
              <a:t>. В </a:t>
            </a:r>
            <a:r>
              <a:rPr lang="ru-RU" dirty="0" smtClean="0">
                <a:hlinkClick r:id="rId8" tooltip="1908 год"/>
              </a:rPr>
              <a:t>1908 году</a:t>
            </a:r>
            <a:r>
              <a:rPr lang="ru-RU" dirty="0" smtClean="0"/>
              <a:t> он был переведён в школу города </a:t>
            </a:r>
            <a:r>
              <a:rPr lang="ru-RU" dirty="0" err="1" smtClean="0">
                <a:hlinkClick r:id="rId9" tooltip="Крумбах (Швабия)"/>
              </a:rPr>
              <a:t>Крумбаха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</a:t>
            </a:r>
            <a:r>
              <a:rPr lang="ru-RU" dirty="0" smtClean="0"/>
              <a:t>биографии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 </a:t>
            </a:r>
            <a:r>
              <a:rPr lang="ru-RU" dirty="0" smtClean="0">
                <a:hlinkClick r:id="rId2" tooltip="1914 год"/>
              </a:rPr>
              <a:t>1914 году</a:t>
            </a:r>
            <a:r>
              <a:rPr lang="ru-RU" dirty="0" smtClean="0"/>
              <a:t> Мюллер стал учеником-подмастерьем на баварском авиационном заводе в Мюнхене. В </a:t>
            </a:r>
            <a:r>
              <a:rPr lang="ru-RU" dirty="0" smtClean="0">
                <a:hlinkClick r:id="rId3" tooltip="1917 год"/>
              </a:rPr>
              <a:t>1917 году</a:t>
            </a:r>
            <a:r>
              <a:rPr lang="ru-RU" dirty="0" smtClean="0"/>
              <a:t> ушел добровольцем на фронт. Служил военным летчиком. В </a:t>
            </a:r>
            <a:r>
              <a:rPr lang="ru-RU" dirty="0" smtClean="0">
                <a:hlinkClick r:id="rId4" tooltip="1919 год"/>
              </a:rPr>
              <a:t>1919 году</a:t>
            </a:r>
            <a:r>
              <a:rPr lang="ru-RU" dirty="0" smtClean="0"/>
              <a:t> был уволен в запас.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Служба в полиции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 </a:t>
            </a:r>
            <a:r>
              <a:rPr lang="ru-RU" dirty="0" smtClean="0">
                <a:hlinkClick r:id="rId2" tooltip="1919 год"/>
              </a:rPr>
              <a:t>1919 году</a:t>
            </a:r>
            <a:r>
              <a:rPr lang="ru-RU" dirty="0" smtClean="0"/>
              <a:t> Мюллер поступил на службу в баварскую полицию и десять лет работал ассистентом в дирекции полиции в Мюнхене.</a:t>
            </a:r>
          </a:p>
          <a:p>
            <a:r>
              <a:rPr lang="ru-RU" dirty="0" smtClean="0"/>
              <a:t>В </a:t>
            </a:r>
            <a:r>
              <a:rPr lang="ru-RU" dirty="0" smtClean="0">
                <a:hlinkClick r:id="rId3" tooltip="1929 год"/>
              </a:rPr>
              <a:t>1929 году</a:t>
            </a:r>
            <a:r>
              <a:rPr lang="ru-RU" dirty="0" smtClean="0"/>
              <a:t> секретарь полиции. Специализация: борьба с коммунистами.</a:t>
            </a:r>
          </a:p>
          <a:p>
            <a:r>
              <a:rPr lang="ru-RU" dirty="0" smtClean="0"/>
              <a:t>В </a:t>
            </a:r>
            <a:r>
              <a:rPr lang="ru-RU" dirty="0" smtClean="0">
                <a:hlinkClick r:id="rId4" tooltip="1933 год"/>
              </a:rPr>
              <a:t>1933 году</a:t>
            </a:r>
            <a:r>
              <a:rPr lang="ru-RU" dirty="0" smtClean="0"/>
              <a:t> инспектор политического отдела.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Счетчик Гейгера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Широкое применение счетчика Гейгера — Мюллера объясняется высокой чувствительностью, возможностью регистрировать разного рода излучения, сравнительной простотой и дешевизной установки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Счетчик был изобретен в 1908 году Гейгером и усовершенствован Мюллером. Чувствительность счётчика определяется составом газа, его объёмом и материалом (и толщиной) его стенок. </a:t>
            </a:r>
          </a:p>
        </p:txBody>
      </p:sp>
      <p:pic>
        <p:nvPicPr>
          <p:cNvPr id="3076" name="Picture 4" descr="geiger-muller_coun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92700" y="1600200"/>
            <a:ext cx="3149600" cy="453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Принцип действия прибора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229600" cy="4967287"/>
          </a:xfrm>
        </p:spPr>
        <p:txBody>
          <a:bodyPr/>
          <a:lstStyle/>
          <a:p>
            <a:r>
              <a:rPr lang="ru-RU" sz="2000"/>
              <a:t>Счетчик Гейгера состоит из металлического цилиндра, являющегося катодом, и натянутой вдоль его оси тонкой проволочки – анода. </a:t>
            </a:r>
          </a:p>
          <a:p>
            <a:endParaRPr lang="ru-RU" sz="2000"/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endParaRPr lang="ru-RU" sz="2000"/>
          </a:p>
          <a:p>
            <a:r>
              <a:rPr lang="ru-RU" sz="2000"/>
              <a:t>Катод и анод через сопротивление </a:t>
            </a:r>
            <a:r>
              <a:rPr lang="en-US" sz="2000"/>
              <a:t>R </a:t>
            </a:r>
            <a:r>
              <a:rPr lang="ru-RU" sz="2000"/>
              <a:t>присоединены к источнику высокого напряжения ( 200-1000 В ), благодаря  чему в пространстве между электродами возникает сильное электрическое поле. Оба электрода помещают в герметичную стеклянную трубку, заполненную разреженным газом.</a:t>
            </a:r>
          </a:p>
          <a:p>
            <a:endParaRPr lang="ru-RU" sz="2000"/>
          </a:p>
        </p:txBody>
      </p:sp>
      <p:pic>
        <p:nvPicPr>
          <p:cNvPr id="24581" name="Picture 5" descr="TRAN11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989138"/>
            <a:ext cx="3455987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140</TotalTime>
  <Words>245</Words>
  <Application>Microsoft Office PowerPoint</Application>
  <PresentationFormat>Экран (4:3)</PresentationFormat>
  <Paragraphs>39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Орбита</vt:lpstr>
      <vt:lpstr>Экспериментальные методы исследования частиц.</vt:lpstr>
      <vt:lpstr> Ганс Гейгер  </vt:lpstr>
      <vt:lpstr>Продолжение биографии </vt:lpstr>
      <vt:lpstr>Ге́нрих Мю́ллер</vt:lpstr>
      <vt:lpstr>Ге́нрих Мю́ллер</vt:lpstr>
      <vt:lpstr>Продолжение биографии </vt:lpstr>
      <vt:lpstr>Служба в полиции</vt:lpstr>
      <vt:lpstr>Счетчик Гейгера</vt:lpstr>
      <vt:lpstr>Принцип действия прибора</vt:lpstr>
      <vt:lpstr>Слайд 10</vt:lpstr>
      <vt:lpstr>Слайд 11</vt:lpstr>
      <vt:lpstr>ПОДУМАЙТЕ!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Экспериментальные методы исследования частиц.</dc:title>
  <dc:creator>настя1</dc:creator>
  <cp:lastModifiedBy>Ученик</cp:lastModifiedBy>
  <cp:revision>13</cp:revision>
  <dcterms:created xsi:type="dcterms:W3CDTF">2010-04-13T12:10:58Z</dcterms:created>
  <dcterms:modified xsi:type="dcterms:W3CDTF">2013-04-23T10:51:07Z</dcterms:modified>
</cp:coreProperties>
</file>